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1_4FA66D37.xml" ContentType="application/vnd.ms-powerpoint.comments+xml"/>
  <Override PartName="/ppt/comments/modernComment_10F_8085D0B4.xml" ContentType="application/vnd.ms-powerpoint.comments+xml"/>
  <Override PartName="/ppt/comments/modernComment_10C_BD10F4EE.xml" ContentType="application/vnd.ms-powerpoint.comments+xml"/>
  <Override PartName="/ppt/comments/modernComment_10D_A0100639.xml" ContentType="application/vnd.ms-powerpoint.comments+xml"/>
  <Override PartName="/ppt/comments/modernComment_106_DB9439C5.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4" r:id="rId1"/>
  </p:sldMasterIdLst>
  <p:notesMasterIdLst>
    <p:notesMasterId r:id="rId12"/>
  </p:notesMasterIdLst>
  <p:sldIdLst>
    <p:sldId id="256" r:id="rId2"/>
    <p:sldId id="274" r:id="rId3"/>
    <p:sldId id="257" r:id="rId4"/>
    <p:sldId id="264" r:id="rId5"/>
    <p:sldId id="271" r:id="rId6"/>
    <p:sldId id="268" r:id="rId7"/>
    <p:sldId id="269" r:id="rId8"/>
    <p:sldId id="267" r:id="rId9"/>
    <p:sldId id="270"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6C676D-4001-47D3-A61E-F6C212154A2C}" v="1195" dt="2024-11-05T16:51:53.296"/>
    <p1510:client id="{36EBA644-E905-4F64-A8F9-A4B4114F7C09}" v="24" dt="2024-11-05T23:32:38.933"/>
    <p1510:client id="{AB9ACE28-813F-46DA-A8BA-C1C45C06835C}" v="319" dt="2024-11-05T23:00:30.341"/>
    <p1510:client id="{D1A77C28-555F-49AE-B1E8-8CB54546BCEB}" v="1373" dt="2024-11-05T22:50:29.185"/>
    <p1510:client id="{E7636883-C5C0-43BC-B10E-B4BB6A85DEA8}" v="1226" dt="2024-11-05T23:05:48.2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snapToGrid="0">
      <p:cViewPr>
        <p:scale>
          <a:sx n="105" d="100"/>
          <a:sy n="105" d="100"/>
        </p:scale>
        <p:origin x="45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omments/modernComment_101_4FA66D37.xml><?xml version="1.0" encoding="utf-8"?>
<p188:cmLst xmlns:a="http://schemas.openxmlformats.org/drawingml/2006/main" xmlns:r="http://schemas.openxmlformats.org/officeDocument/2006/relationships" xmlns:p188="http://schemas.microsoft.com/office/powerpoint/2018/8/main">
  <p188:cm id="{886178DA-408D-4F71-93C3-27BFC4017DD2}" authorId="{00000000-0000-0000-0000-000000000000}" created="2024-11-01T17:10:58.031">
    <pc:sldMkLst xmlns:pc="http://schemas.microsoft.com/office/powerpoint/2013/main/command">
      <pc:docMk/>
      <pc:sldMk cId="1336306999" sldId="257"/>
    </pc:sldMkLst>
    <p188:replyLst>
      <p188:reply id="{F68FE127-E355-4FF7-AA8B-EC06D840E831}" authorId="{00000000-0000-0000-0000-000000000000}" created="2024-11-05T16:10:59.871">
        <p188:txBody>
          <a:bodyPr/>
          <a:lstStyle/>
          <a:p>
            <a:r>
              <a:rPr lang="en-US"/>
              <a:t>Added</a:t>
            </a:r>
          </a:p>
        </p188:txBody>
      </p188:reply>
    </p188:replyLst>
    <p188:txBody>
      <a:bodyPr/>
      <a:lstStyle/>
      <a:p>
        <a:r>
          <a:rPr lang="en-US"/>
          <a:t>Update this to show some basic design diagrams</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106_DB9439C5.xml><?xml version="1.0" encoding="utf-8"?>
<p188:cmLst xmlns:a="http://schemas.openxmlformats.org/drawingml/2006/main" xmlns:r="http://schemas.openxmlformats.org/officeDocument/2006/relationships" xmlns:p188="http://schemas.microsoft.com/office/powerpoint/2018/8/main">
  <p188:cm id="{979211AD-B376-4B04-8BEC-EBD3D4E868E0}" authorId="{00000000-0000-0000-0000-000000000000}" created="2024-11-05T23:00:30.341">
    <ac:deMkLst xmlns:ac="http://schemas.microsoft.com/office/drawing/2013/main/command">
      <pc:docMk xmlns:pc="http://schemas.microsoft.com/office/powerpoint/2013/main/command"/>
      <pc:sldMk xmlns:pc="http://schemas.microsoft.com/office/powerpoint/2013/main/command" cId="3683924421" sldId="262"/>
      <ac:spMk id="3" creationId="{10F21EF3-A9E8-E09C-772A-72AE1A72C3EB}"/>
    </ac:deMkLst>
    <p188:replyLst>
      <p188:reply id="{E7618002-24E5-4108-91AA-AF63CB742E36}" authorId="{00000000-0000-0000-0000-000000000000}" created="2024-11-05T23:03:06.285">
        <p188:txBody>
          <a:bodyPr/>
          <a:lstStyle/>
          <a:p>
            <a:r>
              <a:rPr lang="en-US"/>
              <a:t>OK</a:t>
            </a:r>
          </a:p>
        </p188:txBody>
      </p188:reply>
    </p188:replyLst>
    <p188:txBody>
      <a:bodyPr/>
      <a:lstStyle/>
      <a:p>
        <a:r>
          <a:rPr lang="en-US"/>
          <a:t>This still needs fixing. In some way the last sentence should summarize what we talked about while fitting in with the rest of the sentences.</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10C_BD10F4EE.xml><?xml version="1.0" encoding="utf-8"?>
<p188:cmLst xmlns:a="http://schemas.openxmlformats.org/drawingml/2006/main" xmlns:r="http://schemas.openxmlformats.org/officeDocument/2006/relationships" xmlns:p188="http://schemas.microsoft.com/office/powerpoint/2018/8/main">
  <p188:cm id="{A5415E89-5859-4D02-8BFB-F10AD1EBC4F7}" authorId="{00000000-0000-0000-0000-000000000000}" created="2024-11-05T22:59:37.028">
    <ac:deMkLst xmlns:ac="http://schemas.microsoft.com/office/drawing/2013/main/command">
      <pc:docMk xmlns:pc="http://schemas.microsoft.com/office/powerpoint/2013/main/command"/>
      <pc:sldMk xmlns:pc="http://schemas.microsoft.com/office/powerpoint/2013/main/command" cId="3172005102" sldId="268"/>
      <ac:spMk id="7" creationId="{54A8018E-69D9-33D1-2B9D-9D6C027694E1}"/>
    </ac:deMkLst>
    <p188:txBody>
      <a:bodyPr/>
      <a:lstStyle/>
      <a:p>
        <a:r>
          <a:rPr lang="en-US"/>
          <a:t>@Marek</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10D_A0100639.xml><?xml version="1.0" encoding="utf-8"?>
<p188:cmLst xmlns:a="http://schemas.openxmlformats.org/drawingml/2006/main" xmlns:r="http://schemas.openxmlformats.org/officeDocument/2006/relationships" xmlns:p188="http://schemas.microsoft.com/office/powerpoint/2018/8/main">
  <p188:cm id="{FE1EFE7F-9C67-481D-B04E-7D8DA6C44F69}" authorId="{00000000-0000-0000-0000-000000000000}" created="2024-11-05T22:59:24.356">
    <ac:deMkLst xmlns:ac="http://schemas.microsoft.com/office/drawing/2013/main/command">
      <pc:docMk xmlns:pc="http://schemas.microsoft.com/office/powerpoint/2013/main/command"/>
      <pc:sldMk xmlns:pc="http://schemas.microsoft.com/office/powerpoint/2013/main/command" cId="2685404729" sldId="269"/>
      <ac:spMk id="5" creationId="{34B71640-8D3E-51C2-D3D4-EDDDE130ABDE}"/>
    </ac:deMkLst>
    <p188:txBody>
      <a:bodyPr/>
      <a:lstStyle/>
      <a:p>
        <a:r>
          <a:rPr lang="en-US"/>
          <a:t>Any chance we can get anything quantitive here other that "5 dollars"</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10F_8085D0B4.xml><?xml version="1.0" encoding="utf-8"?>
<p188:cmLst xmlns:a="http://schemas.openxmlformats.org/drawingml/2006/main" xmlns:r="http://schemas.openxmlformats.org/officeDocument/2006/relationships" xmlns:p188="http://schemas.microsoft.com/office/powerpoint/2018/8/main">
  <p188:cm id="{8355F319-7208-401F-9384-F3A9D9512CA2}" authorId="{00000000-0000-0000-0000-000000000000}" created="2024-11-05T22:59:46.934">
    <pc:sldMkLst xmlns:pc="http://schemas.microsoft.com/office/powerpoint/2013/main/command">
      <pc:docMk/>
      <pc:sldMk cId="2156253364" sldId="271"/>
    </pc:sldMkLst>
    <p188:txBody>
      <a:bodyPr/>
      <a:lstStyle/>
      <a:p>
        <a:r>
          <a:rPr lang="en-US"/>
          <a:t>Any more pros and cons tables here?</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FE861C-486B-4E18-A0E9-A790238A915C}" type="datetimeFigureOut">
              <a:rPr lang="en-US" smtClean="0"/>
              <a:t>11/7/2024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811066-0135-4CAA-8AD4-89A97190AC0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11/7/2024</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8187670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33E54A-A8CA-48C1-9504-691B58049D29}" type="datetimeFigureOut">
              <a:rPr lang="en-US" dirty="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292018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F6C806-BBF7-471C-9527-881CE2266695}" type="datetimeFigureOut">
              <a:rPr lang="en-US" dirty="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500468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C94063-DF36-4330-A365-08DA1FA5B7D6}" type="datetimeFigureOut">
              <a:rPr lang="en-US" dirty="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102117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dirty="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55858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CFA4AC-08CC-42CE-BD01-C191750A04EC}" type="datetimeFigureOut">
              <a:rPr lang="en-US" dirty="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884507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A7A723-92A7-435B-B681-F25B092FEFEB}" type="datetimeFigureOut">
              <a:rPr lang="en-US" dirty="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607117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70639-886C-4FCF-9EAB-ABB5DA3F3F4A}" type="datetimeFigureOut">
              <a:rPr lang="en-US" dirty="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270050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785192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dirty="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914298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dirty="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575318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11/7/2024</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172096393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microsoft.com/office/2018/10/relationships/comments" Target="../comments/modernComment_106_DB9439C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8/10/relationships/comments" Target="../comments/modernComment_101_4FA66D37.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microsoft.com/office/2018/10/relationships/comments" Target="../comments/modernComment_10F_8085D0B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0C_BD10F4EE.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0D_A010063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ea typeface="+mj-lt"/>
                <a:cs typeface="+mj-lt"/>
              </a:rPr>
              <a:t>Contextualization and Design</a:t>
            </a:r>
            <a:br>
              <a:rPr lang="en-US" dirty="0">
                <a:ea typeface="+mj-lt"/>
                <a:cs typeface="+mj-lt"/>
              </a:rPr>
            </a:br>
            <a:r>
              <a:rPr lang="en-US" dirty="0"/>
              <a:t>Lightning Talk</a:t>
            </a:r>
          </a:p>
        </p:txBody>
      </p:sp>
      <p:sp>
        <p:nvSpPr>
          <p:cNvPr id="3" name="Subtitle 2"/>
          <p:cNvSpPr>
            <a:spLocks noGrp="1"/>
          </p:cNvSpPr>
          <p:nvPr>
            <p:ph type="subTitle" idx="1"/>
          </p:nvPr>
        </p:nvSpPr>
        <p:spPr>
          <a:xfrm>
            <a:off x="1261872" y="5226132"/>
            <a:ext cx="10813669" cy="1628800"/>
          </a:xfrm>
        </p:spPr>
        <p:txBody>
          <a:bodyPr vert="horz" lIns="91440" tIns="45720" rIns="91440" bIns="45720" rtlCol="0" anchor="t">
            <a:normAutofit fontScale="70000" lnSpcReduction="20000"/>
          </a:bodyPr>
          <a:lstStyle/>
          <a:p>
            <a:pPr>
              <a:lnSpc>
                <a:spcPct val="120000"/>
              </a:lnSpc>
            </a:pPr>
            <a:r>
              <a:rPr lang="en-US" dirty="0"/>
              <a:t>sdmay25-26     Bryce</a:t>
            </a:r>
            <a:r>
              <a:rPr lang="en-US" dirty="0">
                <a:ea typeface="+mn-lt"/>
                <a:cs typeface="+mn-lt"/>
              </a:rPr>
              <a:t> Rega, Marek Jablonski, Gavin Patel, Jonah Frosch, Long Yu </a:t>
            </a:r>
            <a:endParaRPr lang="en-US">
              <a:ea typeface="+mn-lt"/>
              <a:cs typeface="+mn-lt"/>
            </a:endParaRPr>
          </a:p>
          <a:p>
            <a:pPr>
              <a:lnSpc>
                <a:spcPct val="120000"/>
              </a:lnSpc>
            </a:pPr>
            <a:r>
              <a:rPr lang="en-US" dirty="0">
                <a:ea typeface="+mn-lt"/>
                <a:cs typeface="+mn-lt"/>
              </a:rPr>
              <a:t>Cost-Effective and Easily Configurable High Voltage Motor Controllers for Automotive Use</a:t>
            </a:r>
            <a:endParaRPr lang="en-US" dirty="0"/>
          </a:p>
          <a:p>
            <a:pPr>
              <a:lnSpc>
                <a:spcPct val="120000"/>
              </a:lnSpc>
            </a:pPr>
            <a:r>
              <a:rPr lang="en-US" dirty="0">
                <a:ea typeface="+mn-lt"/>
                <a:cs typeface="+mn-lt"/>
              </a:rPr>
              <a:t>November</a:t>
            </a:r>
            <a:r>
              <a:rPr lang="en-US" dirty="0"/>
              <a:t> 7th, 2024</a:t>
            </a:r>
          </a:p>
          <a:p>
            <a:pPr>
              <a:lnSpc>
                <a:spcPct val="120000"/>
              </a:lnSpc>
            </a:pPr>
            <a:r>
              <a:rPr lang="en-US" dirty="0"/>
              <a:t>Nathan Neihart (</a:t>
            </a:r>
            <a:r>
              <a:rPr lang="en-US" dirty="0">
                <a:ea typeface="+mn-lt"/>
                <a:cs typeface="+mn-lt"/>
              </a:rPr>
              <a:t>neihart@iastate.edu</a:t>
            </a:r>
            <a:r>
              <a:rPr lang="en-US" dirty="0"/>
              <a:t>), Huang Cheng (</a:t>
            </a:r>
            <a:r>
              <a:rPr lang="en-US" dirty="0">
                <a:ea typeface="+mn-lt"/>
                <a:cs typeface="+mn-lt"/>
              </a:rPr>
              <a:t>chengh@iastate.edu)</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A019-B9C8-6E6D-5A2A-D243CA95E1F8}"/>
              </a:ext>
            </a:extLst>
          </p:cNvPr>
          <p:cNvSpPr>
            <a:spLocks noGrp="1"/>
          </p:cNvSpPr>
          <p:nvPr>
            <p:ph type="title"/>
          </p:nvPr>
        </p:nvSpPr>
        <p:spPr/>
        <p:txBody>
          <a:bodyPr/>
          <a:lstStyle/>
          <a:p>
            <a:r>
              <a:rPr lang="en-US"/>
              <a:t>Conclusion</a:t>
            </a:r>
          </a:p>
        </p:txBody>
      </p:sp>
      <p:sp>
        <p:nvSpPr>
          <p:cNvPr id="3" name="Content Placeholder 2">
            <a:extLst>
              <a:ext uri="{FF2B5EF4-FFF2-40B4-BE49-F238E27FC236}">
                <a16:creationId xmlns:a16="http://schemas.microsoft.com/office/drawing/2014/main" id="{10F21EF3-A9E8-E09C-772A-72AE1A72C3EB}"/>
              </a:ext>
            </a:extLst>
          </p:cNvPr>
          <p:cNvSpPr>
            <a:spLocks noGrp="1"/>
          </p:cNvSpPr>
          <p:nvPr>
            <p:ph idx="1"/>
          </p:nvPr>
        </p:nvSpPr>
        <p:spPr/>
        <p:txBody>
          <a:bodyPr vert="horz" lIns="91440" tIns="45720" rIns="91440" bIns="45720" rtlCol="0" anchor="t">
            <a:normAutofit/>
          </a:bodyPr>
          <a:lstStyle/>
          <a:p>
            <a:pPr marL="0" indent="0">
              <a:buNone/>
            </a:pPr>
            <a:r>
              <a:rPr lang="en-US" sz="2400" dirty="0"/>
              <a:t>We are developing the hardware and software for a highly configurable motor controller. This solution fits both the human and economical requirements expected by our end users. This comes with significant technical complexity regarding motor controller theory and power electronics.</a:t>
            </a:r>
          </a:p>
        </p:txBody>
      </p:sp>
      <p:pic>
        <p:nvPicPr>
          <p:cNvPr id="7" name="Picture 6" descr="Businessman with Empty Pockets Stock Photo - Image of person, revealing:  3505028">
            <a:extLst>
              <a:ext uri="{FF2B5EF4-FFF2-40B4-BE49-F238E27FC236}">
                <a16:creationId xmlns:a16="http://schemas.microsoft.com/office/drawing/2014/main" id="{719FABA2-7A18-F263-FB27-705B260D8C4F}"/>
              </a:ext>
            </a:extLst>
          </p:cNvPr>
          <p:cNvPicPr>
            <a:picLocks noChangeAspect="1"/>
          </p:cNvPicPr>
          <p:nvPr/>
        </p:nvPicPr>
        <p:blipFill>
          <a:blip r:embed="rId3"/>
          <a:stretch>
            <a:fillRect/>
          </a:stretch>
        </p:blipFill>
        <p:spPr>
          <a:xfrm>
            <a:off x="5753100" y="4400550"/>
            <a:ext cx="1628775" cy="2438400"/>
          </a:xfrm>
          <a:prstGeom prst="rect">
            <a:avLst/>
          </a:prstGeom>
        </p:spPr>
      </p:pic>
      <p:pic>
        <p:nvPicPr>
          <p:cNvPr id="4" name="Picture 3" descr="A cat lying on a couch&#10;&#10;Description automatically generated">
            <a:extLst>
              <a:ext uri="{FF2B5EF4-FFF2-40B4-BE49-F238E27FC236}">
                <a16:creationId xmlns:a16="http://schemas.microsoft.com/office/drawing/2014/main" id="{FB921361-413B-C00C-ACDD-3E01BD2CBEBA}"/>
              </a:ext>
            </a:extLst>
          </p:cNvPr>
          <p:cNvPicPr>
            <a:picLocks noChangeAspect="1"/>
          </p:cNvPicPr>
          <p:nvPr/>
        </p:nvPicPr>
        <p:blipFill>
          <a:blip r:embed="rId4"/>
          <a:stretch>
            <a:fillRect/>
          </a:stretch>
        </p:blipFill>
        <p:spPr>
          <a:xfrm>
            <a:off x="-6164035" y="2567041"/>
            <a:ext cx="6096000" cy="4064346"/>
          </a:xfrm>
          <a:prstGeom prst="rect">
            <a:avLst/>
          </a:prstGeom>
        </p:spPr>
      </p:pic>
    </p:spTree>
    <p:extLst>
      <p:ext uri="{BB962C8B-B14F-4D97-AF65-F5344CB8AC3E}">
        <p14:creationId xmlns:p14="http://schemas.microsoft.com/office/powerpoint/2010/main" val="3683924421"/>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54299-8D53-B344-4028-F4ED5D49A203}"/>
              </a:ext>
            </a:extLst>
          </p:cNvPr>
          <p:cNvSpPr>
            <a:spLocks noGrp="1"/>
          </p:cNvSpPr>
          <p:nvPr>
            <p:ph type="title"/>
          </p:nvPr>
        </p:nvSpPr>
        <p:spPr/>
        <p:txBody>
          <a:bodyPr/>
          <a:lstStyle/>
          <a:p>
            <a:pPr algn="l"/>
            <a:r>
              <a:rPr lang="en-US" dirty="0">
                <a:cs typeface="Calibri"/>
              </a:rPr>
              <a:t>Project Background</a:t>
            </a:r>
          </a:p>
        </p:txBody>
      </p:sp>
      <p:sp>
        <p:nvSpPr>
          <p:cNvPr id="3" name="Content Placeholder 2">
            <a:extLst>
              <a:ext uri="{FF2B5EF4-FFF2-40B4-BE49-F238E27FC236}">
                <a16:creationId xmlns:a16="http://schemas.microsoft.com/office/drawing/2014/main" id="{A9D4D45B-EEA8-A8EA-E618-FD1E143049C9}"/>
              </a:ext>
            </a:extLst>
          </p:cNvPr>
          <p:cNvSpPr>
            <a:spLocks noGrp="1"/>
          </p:cNvSpPr>
          <p:nvPr>
            <p:ph idx="1"/>
          </p:nvPr>
        </p:nvSpPr>
        <p:spPr/>
        <p:txBody>
          <a:bodyPr vert="horz" lIns="91440" tIns="45720" rIns="91440" bIns="45720" rtlCol="0" anchor="t">
            <a:normAutofit/>
          </a:bodyPr>
          <a:lstStyle/>
          <a:p>
            <a:r>
              <a:rPr lang="en-US" dirty="0">
                <a:cs typeface="Calibri"/>
              </a:rPr>
              <a:t>Collegiate Solar Cars use relatively unique electric motors</a:t>
            </a:r>
          </a:p>
          <a:p>
            <a:pPr lvl="1"/>
            <a:r>
              <a:rPr lang="en-US" dirty="0">
                <a:cs typeface="Calibri"/>
              </a:rPr>
              <a:t>Low RPM (0-1000)</a:t>
            </a:r>
          </a:p>
          <a:p>
            <a:pPr lvl="1"/>
            <a:r>
              <a:rPr lang="en-US" dirty="0">
                <a:cs typeface="Calibri"/>
              </a:rPr>
              <a:t>High Torque (Direct Drive)</a:t>
            </a:r>
          </a:p>
          <a:p>
            <a:pPr lvl="1"/>
            <a:r>
              <a:rPr lang="en-US" dirty="0">
                <a:cs typeface="Calibri"/>
              </a:rPr>
              <a:t>High/Medium Voltage (48-135V)</a:t>
            </a:r>
          </a:p>
          <a:p>
            <a:pPr lvl="1"/>
            <a:r>
              <a:rPr lang="en-US" dirty="0">
                <a:cs typeface="Calibri"/>
              </a:rPr>
              <a:t>Medium Power (Peak ~7.5KW)</a:t>
            </a:r>
          </a:p>
          <a:p>
            <a:r>
              <a:rPr lang="en-US" dirty="0">
                <a:cs typeface="Calibri"/>
              </a:rPr>
              <a:t>Problem: Existing controllers </a:t>
            </a:r>
          </a:p>
          <a:p>
            <a:pPr lvl="1"/>
            <a:r>
              <a:rPr lang="en-US" dirty="0">
                <a:cs typeface="Calibri"/>
              </a:rPr>
              <a:t>Are very expensive (~$5k each)</a:t>
            </a:r>
          </a:p>
          <a:p>
            <a:pPr lvl="1"/>
            <a:r>
              <a:rPr lang="en-US" dirty="0">
                <a:cs typeface="Calibri"/>
              </a:rPr>
              <a:t>Black boxes to those who use them</a:t>
            </a:r>
          </a:p>
          <a:p>
            <a:pPr lvl="1"/>
            <a:r>
              <a:rPr lang="en-US" dirty="0">
                <a:cs typeface="Calibri"/>
              </a:rPr>
              <a:t>Notorious for having issues.</a:t>
            </a:r>
          </a:p>
          <a:p>
            <a:endParaRPr lang="en-US" dirty="0">
              <a:cs typeface="Calibri"/>
            </a:endParaRPr>
          </a:p>
        </p:txBody>
      </p:sp>
      <p:pic>
        <p:nvPicPr>
          <p:cNvPr id="4" name="Picture 3" descr="A hand holding a cable to a circular object&#10;&#10;Description automatically generated">
            <a:extLst>
              <a:ext uri="{FF2B5EF4-FFF2-40B4-BE49-F238E27FC236}">
                <a16:creationId xmlns:a16="http://schemas.microsoft.com/office/drawing/2014/main" id="{ADD56007-A17A-F1C7-ED2D-A24DA1F10D38}"/>
              </a:ext>
            </a:extLst>
          </p:cNvPr>
          <p:cNvPicPr>
            <a:picLocks noChangeAspect="1"/>
          </p:cNvPicPr>
          <p:nvPr/>
        </p:nvPicPr>
        <p:blipFill>
          <a:blip r:embed="rId2"/>
          <a:stretch>
            <a:fillRect/>
          </a:stretch>
        </p:blipFill>
        <p:spPr>
          <a:xfrm>
            <a:off x="8072018" y="1157681"/>
            <a:ext cx="3026949" cy="2271319"/>
          </a:xfrm>
          <a:prstGeom prst="rect">
            <a:avLst/>
          </a:prstGeom>
        </p:spPr>
      </p:pic>
      <p:pic>
        <p:nvPicPr>
          <p:cNvPr id="5" name="Picture 4" descr="Photo">
            <a:extLst>
              <a:ext uri="{FF2B5EF4-FFF2-40B4-BE49-F238E27FC236}">
                <a16:creationId xmlns:a16="http://schemas.microsoft.com/office/drawing/2014/main" id="{407749BB-22AE-A0A9-8518-DB75FBEE8DEC}"/>
              </a:ext>
            </a:extLst>
          </p:cNvPr>
          <p:cNvPicPr>
            <a:picLocks noChangeAspect="1"/>
          </p:cNvPicPr>
          <p:nvPr/>
        </p:nvPicPr>
        <p:blipFill>
          <a:blip r:embed="rId3"/>
          <a:srcRect l="10153" t="17544" r="10973" b="12281"/>
          <a:stretch/>
        </p:blipFill>
        <p:spPr>
          <a:xfrm>
            <a:off x="1261872" y="4728485"/>
            <a:ext cx="4123765" cy="2043621"/>
          </a:xfrm>
          <a:prstGeom prst="rect">
            <a:avLst/>
          </a:prstGeom>
        </p:spPr>
      </p:pic>
      <p:pic>
        <p:nvPicPr>
          <p:cNvPr id="7" name="Picture 6" descr="A machine with wires and cables&#10;&#10;Description automatically generated">
            <a:extLst>
              <a:ext uri="{FF2B5EF4-FFF2-40B4-BE49-F238E27FC236}">
                <a16:creationId xmlns:a16="http://schemas.microsoft.com/office/drawing/2014/main" id="{86DE5C96-F58A-A4E0-CC85-C2061DCA5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3883" y="3813293"/>
            <a:ext cx="3945084" cy="2958813"/>
          </a:xfrm>
          <a:prstGeom prst="rect">
            <a:avLst/>
          </a:prstGeom>
        </p:spPr>
      </p:pic>
    </p:spTree>
    <p:extLst>
      <p:ext uri="{BB962C8B-B14F-4D97-AF65-F5344CB8AC3E}">
        <p14:creationId xmlns:p14="http://schemas.microsoft.com/office/powerpoint/2010/main" val="2790980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D5A29-03CA-E9F2-23AA-8C40870AB73F}"/>
              </a:ext>
            </a:extLst>
          </p:cNvPr>
          <p:cNvSpPr>
            <a:spLocks noGrp="1"/>
          </p:cNvSpPr>
          <p:nvPr>
            <p:ph type="title"/>
          </p:nvPr>
        </p:nvSpPr>
        <p:spPr/>
        <p:txBody>
          <a:bodyPr>
            <a:normAutofit/>
          </a:bodyPr>
          <a:lstStyle/>
          <a:p>
            <a:r>
              <a:rPr lang="en-US">
                <a:ea typeface="+mj-lt"/>
                <a:cs typeface="+mj-lt"/>
              </a:rPr>
              <a:t>Project Overview</a:t>
            </a:r>
          </a:p>
        </p:txBody>
      </p:sp>
      <p:sp>
        <p:nvSpPr>
          <p:cNvPr id="3" name="Content Placeholder 2">
            <a:extLst>
              <a:ext uri="{FF2B5EF4-FFF2-40B4-BE49-F238E27FC236}">
                <a16:creationId xmlns:a16="http://schemas.microsoft.com/office/drawing/2014/main" id="{56CF4170-430C-FE22-5F6C-6D5731C98B43}"/>
              </a:ext>
            </a:extLst>
          </p:cNvPr>
          <p:cNvSpPr>
            <a:spLocks noGrp="1"/>
          </p:cNvSpPr>
          <p:nvPr>
            <p:ph idx="1"/>
          </p:nvPr>
        </p:nvSpPr>
        <p:spPr/>
        <p:txBody>
          <a:bodyPr vert="horz" lIns="91440" tIns="45720" rIns="91440" bIns="45720" rtlCol="0" anchor="t">
            <a:normAutofit/>
          </a:bodyPr>
          <a:lstStyle/>
          <a:p>
            <a:r>
              <a:rPr lang="en-US" dirty="0"/>
              <a:t>Custom High Voltage Motor Controller</a:t>
            </a:r>
          </a:p>
          <a:p>
            <a:r>
              <a:rPr lang="en-US" dirty="0"/>
              <a:t>Architecture and Implementation from the ground up</a:t>
            </a:r>
          </a:p>
          <a:p>
            <a:r>
              <a:rPr lang="en-US" dirty="0"/>
              <a:t>Low total cost for controller when compared to market options</a:t>
            </a:r>
          </a:p>
          <a:p>
            <a:r>
              <a:rPr lang="en-US" dirty="0"/>
              <a:t>Develop a GUI for interfacing and configuring controller</a:t>
            </a:r>
          </a:p>
          <a:p>
            <a:r>
              <a:rPr lang="en-US" dirty="0"/>
              <a:t>Compatible with different similar motors</a:t>
            </a:r>
          </a:p>
        </p:txBody>
      </p:sp>
      <p:pic>
        <p:nvPicPr>
          <p:cNvPr id="6" name="Picture 5" descr="A close-up of a machine&#10;&#10;Description automatically generated">
            <a:extLst>
              <a:ext uri="{FF2B5EF4-FFF2-40B4-BE49-F238E27FC236}">
                <a16:creationId xmlns:a16="http://schemas.microsoft.com/office/drawing/2014/main" id="{8A6FC46E-22A2-8E2E-B6AC-897B5D424500}"/>
              </a:ext>
            </a:extLst>
          </p:cNvPr>
          <p:cNvPicPr>
            <a:picLocks noChangeAspect="1"/>
          </p:cNvPicPr>
          <p:nvPr/>
        </p:nvPicPr>
        <p:blipFill>
          <a:blip r:embed="rId3"/>
          <a:srcRect r="21571" b="16000"/>
          <a:stretch/>
        </p:blipFill>
        <p:spPr>
          <a:xfrm>
            <a:off x="498730" y="4175459"/>
            <a:ext cx="2943227" cy="2124075"/>
          </a:xfrm>
          <a:prstGeom prst="rect">
            <a:avLst/>
          </a:prstGeom>
        </p:spPr>
      </p:pic>
      <p:pic>
        <p:nvPicPr>
          <p:cNvPr id="7" name="Picture 6" descr="A black wheel with a cable&#10;&#10;Description automatically generated">
            <a:extLst>
              <a:ext uri="{FF2B5EF4-FFF2-40B4-BE49-F238E27FC236}">
                <a16:creationId xmlns:a16="http://schemas.microsoft.com/office/drawing/2014/main" id="{87000FC9-93A6-8A22-0FE5-7DC4DB9C9DC1}"/>
              </a:ext>
            </a:extLst>
          </p:cNvPr>
          <p:cNvPicPr>
            <a:picLocks noChangeAspect="1"/>
          </p:cNvPicPr>
          <p:nvPr/>
        </p:nvPicPr>
        <p:blipFill>
          <a:blip r:embed="rId4"/>
          <a:stretch>
            <a:fillRect/>
          </a:stretch>
        </p:blipFill>
        <p:spPr>
          <a:xfrm>
            <a:off x="8674928" y="1709403"/>
            <a:ext cx="1857375" cy="1800225"/>
          </a:xfrm>
          <a:prstGeom prst="rect">
            <a:avLst/>
          </a:prstGeom>
        </p:spPr>
      </p:pic>
      <p:pic>
        <p:nvPicPr>
          <p:cNvPr id="5" name="Picture 4" descr="Implementation of an Improved Motor Control for Electric Vehicles">
            <a:extLst>
              <a:ext uri="{FF2B5EF4-FFF2-40B4-BE49-F238E27FC236}">
                <a16:creationId xmlns:a16="http://schemas.microsoft.com/office/drawing/2014/main" id="{78585908-3B0B-870D-7DA5-9088C9EC49BA}"/>
              </a:ext>
            </a:extLst>
          </p:cNvPr>
          <p:cNvPicPr>
            <a:picLocks noChangeAspect="1"/>
          </p:cNvPicPr>
          <p:nvPr/>
        </p:nvPicPr>
        <p:blipFill>
          <a:blip r:embed="rId5"/>
          <a:stretch>
            <a:fillRect/>
          </a:stretch>
        </p:blipFill>
        <p:spPr>
          <a:xfrm>
            <a:off x="7323388" y="4061206"/>
            <a:ext cx="3296986" cy="2270777"/>
          </a:xfrm>
          <a:prstGeom prst="rect">
            <a:avLst/>
          </a:prstGeom>
        </p:spPr>
      </p:pic>
      <p:pic>
        <p:nvPicPr>
          <p:cNvPr id="8" name="Picture 7" descr="A diagram of a circuit&#10;&#10;Description automatically generated">
            <a:extLst>
              <a:ext uri="{FF2B5EF4-FFF2-40B4-BE49-F238E27FC236}">
                <a16:creationId xmlns:a16="http://schemas.microsoft.com/office/drawing/2014/main" id="{C3CE8014-CEB7-75D1-EAC6-31DA98620C50}"/>
              </a:ext>
            </a:extLst>
          </p:cNvPr>
          <p:cNvPicPr>
            <a:picLocks noChangeAspect="1"/>
          </p:cNvPicPr>
          <p:nvPr/>
        </p:nvPicPr>
        <p:blipFill>
          <a:blip r:embed="rId6"/>
          <a:stretch>
            <a:fillRect/>
          </a:stretch>
        </p:blipFill>
        <p:spPr>
          <a:xfrm>
            <a:off x="3805454" y="4028757"/>
            <a:ext cx="3219637" cy="2270777"/>
          </a:xfrm>
          <a:prstGeom prst="rect">
            <a:avLst/>
          </a:prstGeom>
        </p:spPr>
      </p:pic>
    </p:spTree>
    <p:extLst>
      <p:ext uri="{BB962C8B-B14F-4D97-AF65-F5344CB8AC3E}">
        <p14:creationId xmlns:p14="http://schemas.microsoft.com/office/powerpoint/2010/main" val="1336306999"/>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C34F3-8A1C-2E26-68E4-2F29815E2791}"/>
              </a:ext>
            </a:extLst>
          </p:cNvPr>
          <p:cNvSpPr>
            <a:spLocks noGrp="1"/>
          </p:cNvSpPr>
          <p:nvPr>
            <p:ph type="title"/>
          </p:nvPr>
        </p:nvSpPr>
        <p:spPr/>
        <p:txBody>
          <a:bodyPr/>
          <a:lstStyle/>
          <a:p>
            <a:r>
              <a:rPr lang="en-US"/>
              <a:t>Artifacts – Journey Maps</a:t>
            </a:r>
          </a:p>
        </p:txBody>
      </p:sp>
      <p:sp>
        <p:nvSpPr>
          <p:cNvPr id="3" name="Content Placeholder 2">
            <a:extLst>
              <a:ext uri="{FF2B5EF4-FFF2-40B4-BE49-F238E27FC236}">
                <a16:creationId xmlns:a16="http://schemas.microsoft.com/office/drawing/2014/main" id="{97C3555F-EBDA-B9B1-958E-94197D251B19}"/>
              </a:ext>
            </a:extLst>
          </p:cNvPr>
          <p:cNvSpPr>
            <a:spLocks noGrp="1"/>
          </p:cNvSpPr>
          <p:nvPr>
            <p:ph idx="1"/>
          </p:nvPr>
        </p:nvSpPr>
        <p:spPr>
          <a:xfrm>
            <a:off x="-5148453" y="1981200"/>
            <a:ext cx="4955503" cy="4351337"/>
          </a:xfrm>
        </p:spPr>
        <p:txBody>
          <a:bodyPr vert="horz" lIns="91440" tIns="45720" rIns="91440" bIns="45720" rtlCol="0" anchor="t">
            <a:normAutofit/>
          </a:bodyPr>
          <a:lstStyle/>
          <a:p>
            <a:pPr>
              <a:buFont typeface="Arial" pitchFamily="18" charset="2"/>
              <a:buChar char="•"/>
            </a:pPr>
            <a:r>
              <a:rPr lang="en-US">
                <a:ea typeface="+mn-lt"/>
                <a:cs typeface="+mn-lt"/>
              </a:rPr>
              <a:t>Include each of the artifacts developed as a team in class (journey map, pros/cons table, and technical complexity analysis). Individually reflect on the current suitability of your design solution in human, technical, and economic areas using the following questions.</a:t>
            </a:r>
            <a:endParaRPr lang="en-US"/>
          </a:p>
          <a:p>
            <a:pPr>
              <a:buFont typeface="Arial" pitchFamily="18" charset="2"/>
              <a:buChar char="•"/>
            </a:pPr>
            <a:r>
              <a:rPr lang="en-US"/>
              <a:t>Can we get an IGBT vs MOSFET thing in here? </a:t>
            </a:r>
          </a:p>
          <a:p>
            <a:pPr>
              <a:buFont typeface="Arial" pitchFamily="18" charset="2"/>
              <a:buChar char="•"/>
            </a:pPr>
            <a:r>
              <a:rPr lang="en-US"/>
              <a:t>IRFP4668</a:t>
            </a:r>
          </a:p>
          <a:p>
            <a:pPr>
              <a:buFont typeface="Arial" pitchFamily="18" charset="2"/>
              <a:buChar char="•"/>
            </a:pPr>
            <a:r>
              <a:rPr lang="en-US"/>
              <a:t>Can we get something other than this </a:t>
            </a:r>
            <a:r>
              <a:rPr lang="en-US" err="1"/>
              <a:t>table?</a:t>
            </a:r>
            <a:r>
              <a:rPr lang="en-US" sz="1200" err="1">
                <a:solidFill>
                  <a:srgbClr val="EAEAEA"/>
                </a:solidFill>
                <a:latin typeface="Roboto"/>
                <a:ea typeface="Roboto"/>
                <a:cs typeface="Roboto"/>
              </a:rPr>
              <a:t>TO</a:t>
            </a:r>
          </a:p>
          <a:p>
            <a:pPr>
              <a:buFont typeface="Arial" pitchFamily="18" charset="2"/>
              <a:buChar char="•"/>
            </a:pPr>
            <a:endParaRPr lang="en-US"/>
          </a:p>
          <a:p>
            <a:pPr marL="0" indent="0">
              <a:buNone/>
            </a:pPr>
            <a:endParaRPr lang="en-US"/>
          </a:p>
          <a:p>
            <a:pPr>
              <a:buFont typeface="Arial" pitchFamily="18" charset="2"/>
              <a:buChar char="•"/>
            </a:pPr>
            <a:endParaRPr lang="en-US"/>
          </a:p>
        </p:txBody>
      </p:sp>
      <p:pic>
        <p:nvPicPr>
          <p:cNvPr id="7" name="Picture 6" descr="A black electronic device with white text&#10;&#10;Description automatically generated">
            <a:extLst>
              <a:ext uri="{FF2B5EF4-FFF2-40B4-BE49-F238E27FC236}">
                <a16:creationId xmlns:a16="http://schemas.microsoft.com/office/drawing/2014/main" id="{E5433376-C8A7-832A-952A-A662ED842C99}"/>
              </a:ext>
            </a:extLst>
          </p:cNvPr>
          <p:cNvPicPr>
            <a:picLocks noChangeAspect="1"/>
          </p:cNvPicPr>
          <p:nvPr/>
        </p:nvPicPr>
        <p:blipFill>
          <a:blip r:embed="rId2"/>
          <a:stretch>
            <a:fillRect/>
          </a:stretch>
        </p:blipFill>
        <p:spPr>
          <a:xfrm>
            <a:off x="-1326782" y="-323850"/>
            <a:ext cx="1148615" cy="2038350"/>
          </a:xfrm>
          <a:prstGeom prst="rect">
            <a:avLst/>
          </a:prstGeom>
        </p:spPr>
      </p:pic>
      <p:pic>
        <p:nvPicPr>
          <p:cNvPr id="5" name="Picture 4" descr="A diagram of a project&#10;&#10;Description automatically generated">
            <a:extLst>
              <a:ext uri="{FF2B5EF4-FFF2-40B4-BE49-F238E27FC236}">
                <a16:creationId xmlns:a16="http://schemas.microsoft.com/office/drawing/2014/main" id="{3B5FF55C-2067-7AAE-827C-EA1DE47BA72C}"/>
              </a:ext>
            </a:extLst>
          </p:cNvPr>
          <p:cNvPicPr>
            <a:picLocks noChangeAspect="1"/>
          </p:cNvPicPr>
          <p:nvPr/>
        </p:nvPicPr>
        <p:blipFill>
          <a:blip r:embed="rId3"/>
          <a:stretch>
            <a:fillRect/>
          </a:stretch>
        </p:blipFill>
        <p:spPr>
          <a:xfrm>
            <a:off x="228226" y="2363134"/>
            <a:ext cx="5295900" cy="2981325"/>
          </a:xfrm>
          <a:prstGeom prst="rect">
            <a:avLst/>
          </a:prstGeom>
        </p:spPr>
      </p:pic>
      <p:pic>
        <p:nvPicPr>
          <p:cNvPr id="6" name="Picture 5" descr="A diagram of a project&#10;&#10;Description automatically generated">
            <a:extLst>
              <a:ext uri="{FF2B5EF4-FFF2-40B4-BE49-F238E27FC236}">
                <a16:creationId xmlns:a16="http://schemas.microsoft.com/office/drawing/2014/main" id="{4293A41C-5719-F94F-EE38-BE78D9F11EAF}"/>
              </a:ext>
            </a:extLst>
          </p:cNvPr>
          <p:cNvPicPr>
            <a:picLocks noChangeAspect="1"/>
          </p:cNvPicPr>
          <p:nvPr/>
        </p:nvPicPr>
        <p:blipFill>
          <a:blip r:embed="rId3"/>
          <a:stretch>
            <a:fillRect/>
          </a:stretch>
        </p:blipFill>
        <p:spPr>
          <a:xfrm>
            <a:off x="5711638" y="2364815"/>
            <a:ext cx="5419725" cy="2990850"/>
          </a:xfrm>
          <a:prstGeom prst="rect">
            <a:avLst/>
          </a:prstGeom>
        </p:spPr>
      </p:pic>
      <p:sp>
        <p:nvSpPr>
          <p:cNvPr id="9" name="TextBox 8">
            <a:extLst>
              <a:ext uri="{FF2B5EF4-FFF2-40B4-BE49-F238E27FC236}">
                <a16:creationId xmlns:a16="http://schemas.microsoft.com/office/drawing/2014/main" id="{A39FD378-CE41-A771-1DC3-E976CDF2EABC}"/>
              </a:ext>
            </a:extLst>
          </p:cNvPr>
          <p:cNvSpPr txBox="1"/>
          <p:nvPr/>
        </p:nvSpPr>
        <p:spPr>
          <a:xfrm>
            <a:off x="225051" y="1944407"/>
            <a:ext cx="5295900" cy="3788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Jonah, a DIY e-bike user</a:t>
            </a:r>
          </a:p>
        </p:txBody>
      </p:sp>
      <p:sp>
        <p:nvSpPr>
          <p:cNvPr id="10" name="TextBox 9">
            <a:extLst>
              <a:ext uri="{FF2B5EF4-FFF2-40B4-BE49-F238E27FC236}">
                <a16:creationId xmlns:a16="http://schemas.microsoft.com/office/drawing/2014/main" id="{EF804C7F-83F9-9D55-718C-49E113358D4B}"/>
              </a:ext>
            </a:extLst>
          </p:cNvPr>
          <p:cNvSpPr txBox="1"/>
          <p:nvPr/>
        </p:nvSpPr>
        <p:spPr>
          <a:xfrm>
            <a:off x="5711450" y="1944407"/>
            <a:ext cx="5419725" cy="3788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An engineer on a solar car team</a:t>
            </a:r>
          </a:p>
        </p:txBody>
      </p:sp>
    </p:spTree>
    <p:extLst>
      <p:ext uri="{BB962C8B-B14F-4D97-AF65-F5344CB8AC3E}">
        <p14:creationId xmlns:p14="http://schemas.microsoft.com/office/powerpoint/2010/main" val="1173616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FD57-088A-8DAC-7C33-7B9FC64FDF51}"/>
              </a:ext>
            </a:extLst>
          </p:cNvPr>
          <p:cNvSpPr>
            <a:spLocks noGrp="1"/>
          </p:cNvSpPr>
          <p:nvPr>
            <p:ph type="title"/>
          </p:nvPr>
        </p:nvSpPr>
        <p:spPr/>
        <p:txBody>
          <a:bodyPr/>
          <a:lstStyle/>
          <a:p>
            <a:r>
              <a:rPr lang="en-US"/>
              <a:t>Artifacts – Pros &amp; Cons</a:t>
            </a:r>
          </a:p>
        </p:txBody>
      </p:sp>
      <p:graphicFrame>
        <p:nvGraphicFramePr>
          <p:cNvPr id="5" name="Content Placeholder 4">
            <a:extLst>
              <a:ext uri="{FF2B5EF4-FFF2-40B4-BE49-F238E27FC236}">
                <a16:creationId xmlns:a16="http://schemas.microsoft.com/office/drawing/2014/main" id="{2C4D999D-FF54-FDB9-2CEB-A0C07263A226}"/>
              </a:ext>
            </a:extLst>
          </p:cNvPr>
          <p:cNvGraphicFramePr>
            <a:graphicFrameLocks noGrp="1"/>
          </p:cNvGraphicFramePr>
          <p:nvPr>
            <p:ph idx="1"/>
            <p:extLst>
              <p:ext uri="{D42A27DB-BD31-4B8C-83A1-F6EECF244321}">
                <p14:modId xmlns:p14="http://schemas.microsoft.com/office/powerpoint/2010/main" val="2796632273"/>
              </p:ext>
            </p:extLst>
          </p:nvPr>
        </p:nvGraphicFramePr>
        <p:xfrm>
          <a:off x="1976438" y="2486025"/>
          <a:ext cx="7563776" cy="2389505"/>
        </p:xfrm>
        <a:graphic>
          <a:graphicData uri="http://schemas.openxmlformats.org/drawingml/2006/table">
            <a:tbl>
              <a:tblPr bandRow="1">
                <a:tableStyleId>{5C22544A-7EE6-4342-B048-85BDC9FD1C3A}</a:tableStyleId>
              </a:tblPr>
              <a:tblGrid>
                <a:gridCol w="3781888">
                  <a:extLst>
                    <a:ext uri="{9D8B030D-6E8A-4147-A177-3AD203B41FA5}">
                      <a16:colId xmlns:a16="http://schemas.microsoft.com/office/drawing/2014/main" val="2774566282"/>
                    </a:ext>
                  </a:extLst>
                </a:gridCol>
                <a:gridCol w="3781888">
                  <a:extLst>
                    <a:ext uri="{9D8B030D-6E8A-4147-A177-3AD203B41FA5}">
                      <a16:colId xmlns:a16="http://schemas.microsoft.com/office/drawing/2014/main" val="1586266662"/>
                    </a:ext>
                  </a:extLst>
                </a:gridCol>
              </a:tblGrid>
              <a:tr h="361950">
                <a:tc>
                  <a:txBody>
                    <a:bodyPr/>
                    <a:lstStyle/>
                    <a:p>
                      <a:pPr algn="ctr" fontAlgn="base">
                        <a:lnSpc>
                          <a:spcPts val="2175"/>
                        </a:lnSpc>
                      </a:pPr>
                      <a:r>
                        <a:rPr lang="en-US" sz="1800" b="1" i="0">
                          <a:solidFill>
                            <a:srgbClr val="FFFFFF"/>
                          </a:solidFill>
                          <a:effectLst/>
                          <a:latin typeface="Century Schoolbook" panose="02040604050505020304" pitchFamily="18" charset="0"/>
                        </a:rPr>
                        <a:t>ATSAMC21</a:t>
                      </a:r>
                      <a:endParaRPr lang="en-US" b="1" i="0">
                        <a:solidFill>
                          <a:srgbClr val="FFFFFF"/>
                        </a:solidFill>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4289" cap="flat" cmpd="sng" algn="ctr">
                      <a:solidFill>
                        <a:srgbClr val="FFFFFF"/>
                      </a:solidFill>
                      <a:prstDash val="solid"/>
                      <a:round/>
                      <a:headEnd type="none" w="med" len="med"/>
                      <a:tailEnd type="none" w="med" len="med"/>
                    </a:lnB>
                    <a:solidFill>
                      <a:srgbClr val="6F6F74"/>
                    </a:solidFill>
                  </a:tcPr>
                </a:tc>
                <a:tc>
                  <a:txBody>
                    <a:bodyPr/>
                    <a:lstStyle/>
                    <a:p>
                      <a:pPr algn="ctr" fontAlgn="base">
                        <a:lnSpc>
                          <a:spcPts val="2175"/>
                        </a:lnSpc>
                      </a:pPr>
                      <a:r>
                        <a:rPr lang="en-US" sz="1800" b="1" i="0">
                          <a:solidFill>
                            <a:srgbClr val="FFFFFF"/>
                          </a:solidFill>
                          <a:effectLst/>
                          <a:latin typeface="Century Schoolbook" panose="02040604050505020304" pitchFamily="18" charset="0"/>
                        </a:rPr>
                        <a:t>STSPIN32</a:t>
                      </a:r>
                      <a:endParaRPr lang="en-US" b="1" i="0">
                        <a:solidFill>
                          <a:srgbClr val="FFFFFF"/>
                        </a:solidFill>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4289" cap="flat" cmpd="sng" algn="ctr">
                      <a:solidFill>
                        <a:srgbClr val="FFFFFF"/>
                      </a:solidFill>
                      <a:prstDash val="solid"/>
                      <a:round/>
                      <a:headEnd type="none" w="med" len="med"/>
                      <a:tailEnd type="none" w="med" len="med"/>
                    </a:lnB>
                    <a:solidFill>
                      <a:srgbClr val="6F6F74"/>
                    </a:solidFill>
                  </a:tcPr>
                </a:tc>
                <a:extLst>
                  <a:ext uri="{0D108BD9-81ED-4DB2-BD59-A6C34878D82A}">
                    <a16:rowId xmlns:a16="http://schemas.microsoft.com/office/drawing/2014/main" val="95900795"/>
                  </a:ext>
                </a:extLst>
              </a:tr>
              <a:tr h="361950">
                <a:tc>
                  <a:txBody>
                    <a:bodyPr/>
                    <a:lstStyle/>
                    <a:p>
                      <a:pPr algn="l" fontAlgn="base">
                        <a:lnSpc>
                          <a:spcPts val="1950"/>
                        </a:lnSpc>
                      </a:pPr>
                      <a:r>
                        <a:rPr lang="en-US" sz="1600" b="0" i="0">
                          <a:solidFill>
                            <a:srgbClr val="000000"/>
                          </a:solidFill>
                          <a:effectLst/>
                          <a:latin typeface="Century Schoolbook" panose="02040604050505020304" pitchFamily="18" charset="0"/>
                        </a:rPr>
                        <a:t>Supports CAN</a:t>
                      </a:r>
                      <a:endParaRPr lang="en-US" b="0" i="0">
                        <a:solidFill>
                          <a:srgbClr val="000000"/>
                        </a:solidFill>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428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5D5D6"/>
                    </a:solidFill>
                  </a:tcPr>
                </a:tc>
                <a:tc>
                  <a:txBody>
                    <a:bodyPr/>
                    <a:lstStyle/>
                    <a:p>
                      <a:pPr algn="l" fontAlgn="base">
                        <a:lnSpc>
                          <a:spcPts val="1950"/>
                        </a:lnSpc>
                      </a:pPr>
                      <a:r>
                        <a:rPr lang="en-US" sz="1600" b="0" i="0">
                          <a:solidFill>
                            <a:srgbClr val="000000"/>
                          </a:solidFill>
                          <a:effectLst/>
                          <a:latin typeface="Century Schoolbook" panose="02040604050505020304" pitchFamily="18" charset="0"/>
                        </a:rPr>
                        <a:t>No CAN support</a:t>
                      </a:r>
                      <a:endParaRPr lang="en-US" b="0" i="0">
                        <a:solidFill>
                          <a:srgbClr val="000000"/>
                        </a:solidFill>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428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5D5D6"/>
                    </a:solidFill>
                  </a:tcPr>
                </a:tc>
                <a:extLst>
                  <a:ext uri="{0D108BD9-81ED-4DB2-BD59-A6C34878D82A}">
                    <a16:rowId xmlns:a16="http://schemas.microsoft.com/office/drawing/2014/main" val="1369753960"/>
                  </a:ext>
                </a:extLst>
              </a:tr>
              <a:tr h="361950">
                <a:tc>
                  <a:txBody>
                    <a:bodyPr/>
                    <a:lstStyle/>
                    <a:p>
                      <a:pPr algn="l" fontAlgn="base">
                        <a:lnSpc>
                          <a:spcPts val="1950"/>
                        </a:lnSpc>
                      </a:pPr>
                      <a:r>
                        <a:rPr lang="en-US" sz="1600" b="0" i="0">
                          <a:solidFill>
                            <a:srgbClr val="000000"/>
                          </a:solidFill>
                          <a:effectLst/>
                          <a:latin typeface="Century Schoolbook" panose="02040604050505020304" pitchFamily="18" charset="0"/>
                        </a:rPr>
                        <a:t>3 timers w/ motor PWM features</a:t>
                      </a:r>
                      <a:endParaRPr lang="en-US" b="0" i="0">
                        <a:solidFill>
                          <a:srgbClr val="000000"/>
                        </a:solidFill>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BEBEC"/>
                    </a:solidFill>
                  </a:tcPr>
                </a:tc>
                <a:tc>
                  <a:txBody>
                    <a:bodyPr/>
                    <a:lstStyle/>
                    <a:p>
                      <a:pPr algn="l" fontAlgn="base">
                        <a:lnSpc>
                          <a:spcPts val="1950"/>
                        </a:lnSpc>
                      </a:pPr>
                      <a:r>
                        <a:rPr lang="en-US" sz="1600" b="0" i="0">
                          <a:solidFill>
                            <a:srgbClr val="000000"/>
                          </a:solidFill>
                          <a:effectLst/>
                          <a:latin typeface="Century Schoolbook" panose="02040604050505020304" pitchFamily="18" charset="0"/>
                        </a:rPr>
                        <a:t>One timer handles all PWM</a:t>
                      </a:r>
                      <a:endParaRPr lang="en-US" b="0" i="0">
                        <a:solidFill>
                          <a:srgbClr val="000000"/>
                        </a:solidFill>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BEBEC"/>
                    </a:solidFill>
                  </a:tcPr>
                </a:tc>
                <a:extLst>
                  <a:ext uri="{0D108BD9-81ED-4DB2-BD59-A6C34878D82A}">
                    <a16:rowId xmlns:a16="http://schemas.microsoft.com/office/drawing/2014/main" val="742762798"/>
                  </a:ext>
                </a:extLst>
              </a:tr>
              <a:tr h="361950">
                <a:tc>
                  <a:txBody>
                    <a:bodyPr/>
                    <a:lstStyle/>
                    <a:p>
                      <a:pPr algn="l" fontAlgn="base">
                        <a:lnSpc>
                          <a:spcPts val="1950"/>
                        </a:lnSpc>
                      </a:pPr>
                      <a:r>
                        <a:rPr lang="en-US" sz="1600" b="0" i="0">
                          <a:solidFill>
                            <a:srgbClr val="000000"/>
                          </a:solidFill>
                          <a:effectLst/>
                          <a:latin typeface="Century Schoolbook" panose="02040604050505020304" pitchFamily="18" charset="0"/>
                        </a:rPr>
                        <a:t>Needs external gate drivers</a:t>
                      </a:r>
                      <a:endParaRPr lang="en-US" b="0" i="0">
                        <a:solidFill>
                          <a:srgbClr val="000000"/>
                        </a:solidFill>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5D5D6"/>
                    </a:solidFill>
                  </a:tcPr>
                </a:tc>
                <a:tc>
                  <a:txBody>
                    <a:bodyPr/>
                    <a:lstStyle/>
                    <a:p>
                      <a:pPr algn="l" fontAlgn="base">
                        <a:lnSpc>
                          <a:spcPts val="1950"/>
                        </a:lnSpc>
                      </a:pPr>
                      <a:r>
                        <a:rPr lang="en-US" sz="1600" b="0" i="0">
                          <a:solidFill>
                            <a:srgbClr val="000000"/>
                          </a:solidFill>
                          <a:effectLst/>
                          <a:latin typeface="Century Schoolbook" panose="02040604050505020304" pitchFamily="18" charset="0"/>
                        </a:rPr>
                        <a:t>Built-in gate drivers</a:t>
                      </a:r>
                      <a:endParaRPr lang="en-US" b="0" i="0">
                        <a:solidFill>
                          <a:srgbClr val="000000"/>
                        </a:solidFill>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5D5D6"/>
                    </a:solidFill>
                  </a:tcPr>
                </a:tc>
                <a:extLst>
                  <a:ext uri="{0D108BD9-81ED-4DB2-BD59-A6C34878D82A}">
                    <a16:rowId xmlns:a16="http://schemas.microsoft.com/office/drawing/2014/main" val="955093500"/>
                  </a:ext>
                </a:extLst>
              </a:tr>
              <a:tr h="361950">
                <a:tc>
                  <a:txBody>
                    <a:bodyPr/>
                    <a:lstStyle/>
                    <a:p>
                      <a:pPr algn="l" fontAlgn="base">
                        <a:lnSpc>
                          <a:spcPts val="1950"/>
                        </a:lnSpc>
                      </a:pPr>
                      <a:r>
                        <a:rPr lang="en-US" sz="1600" b="0" i="0">
                          <a:solidFill>
                            <a:srgbClr val="000000"/>
                          </a:solidFill>
                          <a:effectLst/>
                          <a:latin typeface="Century Schoolbook" panose="02040604050505020304" pitchFamily="18" charset="0"/>
                        </a:rPr>
                        <a:t>Supported by PRISUM software environment</a:t>
                      </a:r>
                      <a:endParaRPr lang="en-US" b="0" i="0">
                        <a:solidFill>
                          <a:srgbClr val="000000"/>
                        </a:solidFill>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BEBEC"/>
                    </a:solidFill>
                  </a:tcPr>
                </a:tc>
                <a:tc>
                  <a:txBody>
                    <a:bodyPr/>
                    <a:lstStyle/>
                    <a:p>
                      <a:pPr algn="l" fontAlgn="base">
                        <a:lnSpc>
                          <a:spcPts val="1950"/>
                        </a:lnSpc>
                      </a:pPr>
                      <a:r>
                        <a:rPr lang="en-US" sz="1600" b="0" i="0">
                          <a:solidFill>
                            <a:srgbClr val="000000"/>
                          </a:solidFill>
                          <a:effectLst/>
                          <a:latin typeface="Century Schoolbook" panose="02040604050505020304" pitchFamily="18" charset="0"/>
                        </a:rPr>
                        <a:t>Supported by ST environment</a:t>
                      </a:r>
                      <a:endParaRPr lang="en-US" b="0" i="0">
                        <a:solidFill>
                          <a:srgbClr val="000000"/>
                        </a:solidFill>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BEBEC"/>
                    </a:solidFill>
                  </a:tcPr>
                </a:tc>
                <a:extLst>
                  <a:ext uri="{0D108BD9-81ED-4DB2-BD59-A6C34878D82A}">
                    <a16:rowId xmlns:a16="http://schemas.microsoft.com/office/drawing/2014/main" val="3981657693"/>
                  </a:ext>
                </a:extLst>
              </a:tr>
              <a:tr h="361950">
                <a:tc>
                  <a:txBody>
                    <a:bodyPr/>
                    <a:lstStyle/>
                    <a:p>
                      <a:pPr algn="l" fontAlgn="base">
                        <a:lnSpc>
                          <a:spcPts val="1950"/>
                        </a:lnSpc>
                      </a:pPr>
                      <a:r>
                        <a:rPr lang="en-US" sz="1600" b="0" i="0">
                          <a:solidFill>
                            <a:srgbClr val="000000"/>
                          </a:solidFill>
                          <a:effectLst/>
                          <a:latin typeface="Century Schoolbook" panose="02040604050505020304" pitchFamily="18" charset="0"/>
                        </a:rPr>
                        <a:t>No USB support</a:t>
                      </a:r>
                      <a:endParaRPr lang="en-US" b="0" i="0">
                        <a:solidFill>
                          <a:srgbClr val="000000"/>
                        </a:solidFill>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5D5D6"/>
                    </a:solidFill>
                  </a:tcPr>
                </a:tc>
                <a:tc>
                  <a:txBody>
                    <a:bodyPr/>
                    <a:lstStyle/>
                    <a:p>
                      <a:pPr algn="l" fontAlgn="base">
                        <a:lnSpc>
                          <a:spcPts val="1950"/>
                        </a:lnSpc>
                      </a:pPr>
                      <a:r>
                        <a:rPr lang="en-US" sz="1600" b="0" i="0">
                          <a:solidFill>
                            <a:srgbClr val="000000"/>
                          </a:solidFill>
                          <a:effectLst/>
                          <a:latin typeface="Century Schoolbook" panose="02040604050505020304" pitchFamily="18" charset="0"/>
                        </a:rPr>
                        <a:t>No USB support</a:t>
                      </a:r>
                      <a:endParaRPr lang="en-US" b="0" i="0">
                        <a:solidFill>
                          <a:srgbClr val="000000"/>
                        </a:solidFill>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5D5D6"/>
                    </a:solidFill>
                  </a:tcPr>
                </a:tc>
                <a:extLst>
                  <a:ext uri="{0D108BD9-81ED-4DB2-BD59-A6C34878D82A}">
                    <a16:rowId xmlns:a16="http://schemas.microsoft.com/office/drawing/2014/main" val="3435458382"/>
                  </a:ext>
                </a:extLst>
              </a:tr>
            </a:tbl>
          </a:graphicData>
        </a:graphic>
      </p:graphicFrame>
    </p:spTree>
    <p:extLst>
      <p:ext uri="{BB962C8B-B14F-4D97-AF65-F5344CB8AC3E}">
        <p14:creationId xmlns:p14="http://schemas.microsoft.com/office/powerpoint/2010/main" val="2156253364"/>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C34F3-8A1C-2E26-68E4-2F29815E2791}"/>
              </a:ext>
            </a:extLst>
          </p:cNvPr>
          <p:cNvSpPr>
            <a:spLocks noGrp="1"/>
          </p:cNvSpPr>
          <p:nvPr>
            <p:ph type="title"/>
          </p:nvPr>
        </p:nvSpPr>
        <p:spPr/>
        <p:txBody>
          <a:bodyPr/>
          <a:lstStyle/>
          <a:p>
            <a:r>
              <a:rPr lang="en-US"/>
              <a:t>Human</a:t>
            </a:r>
          </a:p>
        </p:txBody>
      </p:sp>
      <p:sp>
        <p:nvSpPr>
          <p:cNvPr id="3" name="Content Placeholder 2">
            <a:extLst>
              <a:ext uri="{FF2B5EF4-FFF2-40B4-BE49-F238E27FC236}">
                <a16:creationId xmlns:a16="http://schemas.microsoft.com/office/drawing/2014/main" id="{97C3555F-EBDA-B9B1-958E-94197D251B19}"/>
              </a:ext>
            </a:extLst>
          </p:cNvPr>
          <p:cNvSpPr>
            <a:spLocks noGrp="1"/>
          </p:cNvSpPr>
          <p:nvPr>
            <p:ph idx="1"/>
          </p:nvPr>
        </p:nvSpPr>
        <p:spPr>
          <a:xfrm>
            <a:off x="1261872" y="1828800"/>
            <a:ext cx="5278420" cy="4351337"/>
          </a:xfrm>
        </p:spPr>
        <p:txBody>
          <a:bodyPr vert="horz" lIns="91440" tIns="45720" rIns="91440" bIns="45720" rtlCol="0" anchor="t">
            <a:normAutofit lnSpcReduction="10000"/>
          </a:bodyPr>
          <a:lstStyle/>
          <a:p>
            <a:pPr marL="285750" indent="-285750"/>
            <a:r>
              <a:rPr lang="en-US"/>
              <a:t>Configurability is everything</a:t>
            </a:r>
          </a:p>
          <a:p>
            <a:pPr lvl="1"/>
            <a:r>
              <a:rPr lang="en-US" spc="10">
                <a:solidFill>
                  <a:srgbClr val="000000"/>
                </a:solidFill>
              </a:rPr>
              <a:t>Looking to add more config options after using development board configurations</a:t>
            </a:r>
          </a:p>
          <a:p>
            <a:pPr>
              <a:buFont typeface="Arial" pitchFamily="18" charset="2"/>
              <a:buChar char="•"/>
            </a:pPr>
            <a:r>
              <a:rPr lang="en-US"/>
              <a:t>Controlling and monitoring via CAN as well as other communication options</a:t>
            </a:r>
          </a:p>
          <a:p>
            <a:pPr lvl="1"/>
            <a:r>
              <a:rPr lang="en-US" spc="10">
                <a:solidFill>
                  <a:srgbClr val="000000"/>
                </a:solidFill>
              </a:rPr>
              <a:t>Custom CAN IDs let solar car teams "plug and play" into their system</a:t>
            </a:r>
          </a:p>
          <a:p>
            <a:pPr lvl="1"/>
            <a:r>
              <a:rPr lang="en-US" spc="10">
                <a:solidFill>
                  <a:srgbClr val="000000"/>
                </a:solidFill>
              </a:rPr>
              <a:t>Analog and GPIO connections may be easier for electric bikes</a:t>
            </a:r>
          </a:p>
          <a:p>
            <a:pPr>
              <a:buFont typeface="Arial" pitchFamily="18" charset="2"/>
              <a:buChar char="•"/>
            </a:pPr>
            <a:r>
              <a:rPr lang="en-US">
                <a:solidFill>
                  <a:srgbClr val="000000"/>
                </a:solidFill>
              </a:rPr>
              <a:t>Interface for configurations and monitoring should be easy</a:t>
            </a:r>
          </a:p>
          <a:p>
            <a:pPr lvl="1"/>
            <a:r>
              <a:rPr lang="en-US" spc="10">
                <a:solidFill>
                  <a:srgbClr val="000000"/>
                </a:solidFill>
              </a:rPr>
              <a:t>Development board had a GUI with useful information we may want to mimic</a:t>
            </a:r>
          </a:p>
          <a:p>
            <a:pPr lvl="1"/>
            <a:r>
              <a:rPr lang="en-US" spc="10">
                <a:solidFill>
                  <a:srgbClr val="000000"/>
                </a:solidFill>
              </a:rPr>
              <a:t>Mitsuba GUI is difficult to use and frustrating—learning from their mistakes</a:t>
            </a:r>
          </a:p>
        </p:txBody>
      </p:sp>
      <p:sp>
        <p:nvSpPr>
          <p:cNvPr id="7" name="TextBox 6">
            <a:extLst>
              <a:ext uri="{FF2B5EF4-FFF2-40B4-BE49-F238E27FC236}">
                <a16:creationId xmlns:a16="http://schemas.microsoft.com/office/drawing/2014/main" id="{54A8018E-69D9-33D1-2B9D-9D6C027694E1}"/>
              </a:ext>
            </a:extLst>
          </p:cNvPr>
          <p:cNvSpPr txBox="1"/>
          <p:nvPr/>
        </p:nvSpPr>
        <p:spPr>
          <a:xfrm>
            <a:off x="7702176" y="460188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Screenshot of Mitsuba controller interface</a:t>
            </a:r>
          </a:p>
        </p:txBody>
      </p:sp>
      <p:pic>
        <p:nvPicPr>
          <p:cNvPr id="4" name="Picture 3" descr="A screenshot of a computer&#10;&#10;Description automatically generated">
            <a:extLst>
              <a:ext uri="{FF2B5EF4-FFF2-40B4-BE49-F238E27FC236}">
                <a16:creationId xmlns:a16="http://schemas.microsoft.com/office/drawing/2014/main" id="{73A9BDD1-4747-4EBF-D3BF-908DA8A2C1EB}"/>
              </a:ext>
            </a:extLst>
          </p:cNvPr>
          <p:cNvPicPr>
            <a:picLocks noChangeAspect="1"/>
          </p:cNvPicPr>
          <p:nvPr/>
        </p:nvPicPr>
        <p:blipFill>
          <a:blip r:embed="rId3"/>
          <a:stretch>
            <a:fillRect/>
          </a:stretch>
        </p:blipFill>
        <p:spPr>
          <a:xfrm>
            <a:off x="6656675" y="590550"/>
            <a:ext cx="4307900" cy="3409950"/>
          </a:xfrm>
          <a:prstGeom prst="rect">
            <a:avLst/>
          </a:prstGeom>
        </p:spPr>
      </p:pic>
    </p:spTree>
    <p:extLst>
      <p:ext uri="{BB962C8B-B14F-4D97-AF65-F5344CB8AC3E}">
        <p14:creationId xmlns:p14="http://schemas.microsoft.com/office/powerpoint/2010/main" val="3172005102"/>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C34F3-8A1C-2E26-68E4-2F29815E2791}"/>
              </a:ext>
            </a:extLst>
          </p:cNvPr>
          <p:cNvSpPr>
            <a:spLocks noGrp="1"/>
          </p:cNvSpPr>
          <p:nvPr>
            <p:ph type="title"/>
          </p:nvPr>
        </p:nvSpPr>
        <p:spPr/>
        <p:txBody>
          <a:bodyPr/>
          <a:lstStyle/>
          <a:p>
            <a:r>
              <a:rPr lang="en-US"/>
              <a:t>Economic</a:t>
            </a:r>
          </a:p>
        </p:txBody>
      </p:sp>
      <p:sp>
        <p:nvSpPr>
          <p:cNvPr id="3" name="Content Placeholder 2">
            <a:extLst>
              <a:ext uri="{FF2B5EF4-FFF2-40B4-BE49-F238E27FC236}">
                <a16:creationId xmlns:a16="http://schemas.microsoft.com/office/drawing/2014/main" id="{97C3555F-EBDA-B9B1-958E-94197D251B19}"/>
              </a:ext>
            </a:extLst>
          </p:cNvPr>
          <p:cNvSpPr>
            <a:spLocks noGrp="1"/>
          </p:cNvSpPr>
          <p:nvPr>
            <p:ph idx="1"/>
          </p:nvPr>
        </p:nvSpPr>
        <p:spPr>
          <a:xfrm>
            <a:off x="-4748403" y="1876425"/>
            <a:ext cx="4639310" cy="4408487"/>
          </a:xfrm>
        </p:spPr>
        <p:txBody>
          <a:bodyPr vert="horz" lIns="91440" tIns="45720" rIns="91440" bIns="45720" rtlCol="0" anchor="t">
            <a:normAutofit/>
          </a:bodyPr>
          <a:lstStyle/>
          <a:p>
            <a:pPr>
              <a:buFont typeface="Arial" pitchFamily="18" charset="2"/>
              <a:buChar char="•"/>
            </a:pPr>
            <a:r>
              <a:rPr lang="en-US">
                <a:ea typeface="+mn-lt"/>
                <a:cs typeface="+mn-lt"/>
              </a:rPr>
              <a:t>Describe the ways in which your solution improves upon existing solutions. Describe any drawbacks </a:t>
            </a:r>
            <a:r>
              <a:rPr lang="en-US" spc="10">
                <a:ea typeface="+mn-lt"/>
                <a:cs typeface="+mn-lt"/>
              </a:rPr>
              <a:t>of </a:t>
            </a:r>
            <a:r>
              <a:rPr lang="en-US">
                <a:ea typeface="+mn-lt"/>
                <a:cs typeface="+mn-lt"/>
              </a:rPr>
              <a:t>your solution. Either justify the drawbacks or propose ways to mitigate or eliminate those drawbacks.</a:t>
            </a:r>
          </a:p>
          <a:p>
            <a:pPr>
              <a:buFont typeface="Arial" pitchFamily="18" charset="2"/>
              <a:buChar char="•"/>
            </a:pPr>
            <a:r>
              <a:rPr lang="en-US"/>
              <a:t>Discuss the expense of IGBT and MOSFET</a:t>
            </a:r>
          </a:p>
          <a:p>
            <a:pPr>
              <a:buFont typeface="Arial" pitchFamily="18" charset="2"/>
              <a:buChar char="•"/>
            </a:pPr>
            <a:r>
              <a:rPr lang="en-US"/>
              <a:t>Describe how this is great for larger automotive stuff, like solar cars</a:t>
            </a:r>
          </a:p>
          <a:p>
            <a:pPr>
              <a:buFont typeface="Arial" pitchFamily="18" charset="2"/>
              <a:buChar char="•"/>
            </a:pPr>
            <a:r>
              <a:rPr lang="en-US"/>
              <a:t>Point out how it is a bit more expensive that some </a:t>
            </a:r>
            <a:r>
              <a:rPr lang="en-US" err="1"/>
              <a:t>ebike</a:t>
            </a:r>
            <a:r>
              <a:rPr lang="en-US"/>
              <a:t> solutions, but that the customizability may justify the cost.</a:t>
            </a:r>
          </a:p>
        </p:txBody>
      </p:sp>
      <p:pic>
        <p:nvPicPr>
          <p:cNvPr id="6" name="Picture 5" descr="A blue bag with gold coins and a red arrow&#10;&#10;Description automatically generated">
            <a:extLst>
              <a:ext uri="{FF2B5EF4-FFF2-40B4-BE49-F238E27FC236}">
                <a16:creationId xmlns:a16="http://schemas.microsoft.com/office/drawing/2014/main" id="{75032A2F-85A6-5941-9EBB-2ED820DBAB03}"/>
              </a:ext>
            </a:extLst>
          </p:cNvPr>
          <p:cNvPicPr>
            <a:picLocks noChangeAspect="1"/>
          </p:cNvPicPr>
          <p:nvPr/>
        </p:nvPicPr>
        <p:blipFill>
          <a:blip r:embed="rId3"/>
          <a:stretch>
            <a:fillRect/>
          </a:stretch>
        </p:blipFill>
        <p:spPr>
          <a:xfrm>
            <a:off x="7800975" y="3962400"/>
            <a:ext cx="2638425" cy="2105025"/>
          </a:xfrm>
          <a:prstGeom prst="rect">
            <a:avLst/>
          </a:prstGeom>
        </p:spPr>
      </p:pic>
      <p:sp>
        <p:nvSpPr>
          <p:cNvPr id="5" name="TextBox 4">
            <a:extLst>
              <a:ext uri="{FF2B5EF4-FFF2-40B4-BE49-F238E27FC236}">
                <a16:creationId xmlns:a16="http://schemas.microsoft.com/office/drawing/2014/main" id="{34B71640-8D3E-51C2-D3D4-EDDDE130ABDE}"/>
              </a:ext>
            </a:extLst>
          </p:cNvPr>
          <p:cNvSpPr txBox="1"/>
          <p:nvPr/>
        </p:nvSpPr>
        <p:spPr>
          <a:xfrm>
            <a:off x="1263770" y="1875346"/>
            <a:ext cx="5259417"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aseline="0">
                <a:latin typeface="Century Schoolbook"/>
                <a:ea typeface="Arial"/>
                <a:cs typeface="Arial"/>
              </a:rPr>
              <a:t>Three main elements gaps in existing solution:</a:t>
            </a:r>
            <a:r>
              <a:rPr lang="en-US" sz="1800">
                <a:latin typeface="Century Schoolbook"/>
                <a:ea typeface="Arial"/>
                <a:cs typeface="Arial"/>
              </a:rPr>
              <a:t>​</a:t>
            </a:r>
            <a:r>
              <a:rPr lang="en-US">
                <a:latin typeface="Century Schoolbook"/>
                <a:ea typeface="Arial"/>
                <a:cs typeface="Arial"/>
              </a:rPr>
              <a:t> low cost, high performance, user friendly interface.</a:t>
            </a:r>
          </a:p>
          <a:p>
            <a:endParaRPr lang="en-US">
              <a:latin typeface="Century Schoolbook"/>
              <a:ea typeface="Arial"/>
              <a:cs typeface="Arial"/>
            </a:endParaRPr>
          </a:p>
          <a:p>
            <a:pPr marL="285750" indent="-285750">
              <a:buFont typeface="Arial"/>
              <a:buChar char="•"/>
            </a:pPr>
            <a:r>
              <a:rPr lang="en-US">
                <a:latin typeface="Century Schoolbook"/>
                <a:ea typeface="Arial"/>
                <a:cs typeface="Arial"/>
              </a:rPr>
              <a:t>MOSFETS over IGBT, reliable switching for high current while more efficient. </a:t>
            </a:r>
          </a:p>
          <a:p>
            <a:pPr marL="742950" lvl="1" indent="-285750">
              <a:buFont typeface="Arial"/>
              <a:buChar char="•"/>
            </a:pPr>
            <a:r>
              <a:rPr lang="en-US" sz="1600">
                <a:latin typeface="Century Schoolbook"/>
                <a:ea typeface="Arial"/>
                <a:cs typeface="Arial"/>
              </a:rPr>
              <a:t>Cost around 5 dollars for each MOSFET driver.</a:t>
            </a:r>
            <a:endParaRPr lang="en-US" sz="1600"/>
          </a:p>
          <a:p>
            <a:pPr marL="285750" indent="-285750">
              <a:buFont typeface="Arial"/>
              <a:buChar char="•"/>
            </a:pPr>
            <a:r>
              <a:rPr lang="en-US">
                <a:latin typeface="Century Schoolbook"/>
                <a:ea typeface="Arial"/>
                <a:cs typeface="Arial"/>
              </a:rPr>
              <a:t>High power and high efficiency for larger automotive cars.</a:t>
            </a:r>
          </a:p>
          <a:p>
            <a:pPr marL="285750" indent="-285750">
              <a:buFont typeface="Arial"/>
              <a:buChar char="•"/>
            </a:pPr>
            <a:r>
              <a:rPr lang="en-US">
                <a:latin typeface="Century Schoolbook"/>
                <a:ea typeface="Arial"/>
                <a:cs typeface="Arial"/>
              </a:rPr>
              <a:t>Our solution comes with a higher cost compared to other e-bike solutions, but is much more configurable.</a:t>
            </a:r>
          </a:p>
          <a:p>
            <a:pPr marL="742950" lvl="1" indent="-285750">
              <a:buFont typeface="Arial"/>
              <a:buChar char="•"/>
            </a:pPr>
            <a:r>
              <a:rPr lang="en-US" sz="1600">
                <a:cs typeface="Arial"/>
              </a:rPr>
              <a:t> Allows users to customize to fit their wants and optimize based on their needs</a:t>
            </a:r>
          </a:p>
          <a:p>
            <a:endParaRPr lang="en-US">
              <a:latin typeface="Century Schoolbook"/>
              <a:ea typeface="Arial"/>
              <a:cs typeface="Arial"/>
            </a:endParaRPr>
          </a:p>
          <a:p>
            <a:endParaRPr lang="en-US">
              <a:latin typeface="Century Schoolbook"/>
              <a:ea typeface="Arial"/>
              <a:cs typeface="Arial"/>
            </a:endParaRPr>
          </a:p>
        </p:txBody>
      </p:sp>
      <p:pic>
        <p:nvPicPr>
          <p:cNvPr id="7" name="Picture 6" descr="TO-247-3 AC EP">
            <a:extLst>
              <a:ext uri="{FF2B5EF4-FFF2-40B4-BE49-F238E27FC236}">
                <a16:creationId xmlns:a16="http://schemas.microsoft.com/office/drawing/2014/main" id="{822016E4-AF10-422F-19D9-55BD42788A74}"/>
              </a:ext>
            </a:extLst>
          </p:cNvPr>
          <p:cNvPicPr>
            <a:picLocks noChangeAspect="1"/>
          </p:cNvPicPr>
          <p:nvPr/>
        </p:nvPicPr>
        <p:blipFill>
          <a:blip r:embed="rId4"/>
          <a:stretch>
            <a:fillRect/>
          </a:stretch>
        </p:blipFill>
        <p:spPr>
          <a:xfrm>
            <a:off x="8134350" y="561975"/>
            <a:ext cx="2305050" cy="2305050"/>
          </a:xfrm>
          <a:prstGeom prst="rect">
            <a:avLst/>
          </a:prstGeom>
        </p:spPr>
      </p:pic>
    </p:spTree>
    <p:extLst>
      <p:ext uri="{BB962C8B-B14F-4D97-AF65-F5344CB8AC3E}">
        <p14:creationId xmlns:p14="http://schemas.microsoft.com/office/powerpoint/2010/main" val="2685404729"/>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2603A-5B60-D89F-3C17-2730209E6BD6}"/>
              </a:ext>
            </a:extLst>
          </p:cNvPr>
          <p:cNvSpPr>
            <a:spLocks noGrp="1"/>
          </p:cNvSpPr>
          <p:nvPr>
            <p:ph type="title"/>
          </p:nvPr>
        </p:nvSpPr>
        <p:spPr/>
        <p:txBody>
          <a:bodyPr/>
          <a:lstStyle/>
          <a:p>
            <a:r>
              <a:rPr lang="en-US"/>
              <a:t>Functionality</a:t>
            </a:r>
          </a:p>
        </p:txBody>
      </p:sp>
      <p:sp>
        <p:nvSpPr>
          <p:cNvPr id="3" name="Content Placeholder 2">
            <a:extLst>
              <a:ext uri="{FF2B5EF4-FFF2-40B4-BE49-F238E27FC236}">
                <a16:creationId xmlns:a16="http://schemas.microsoft.com/office/drawing/2014/main" id="{DFC5B805-5313-3658-A194-BE43B8292D3E}"/>
              </a:ext>
            </a:extLst>
          </p:cNvPr>
          <p:cNvSpPr>
            <a:spLocks noGrp="1"/>
          </p:cNvSpPr>
          <p:nvPr>
            <p:ph idx="1"/>
          </p:nvPr>
        </p:nvSpPr>
        <p:spPr>
          <a:xfrm>
            <a:off x="1261872" y="1828800"/>
            <a:ext cx="5490210" cy="4351337"/>
          </a:xfrm>
        </p:spPr>
        <p:txBody>
          <a:bodyPr vert="horz" lIns="91440" tIns="45720" rIns="91440" bIns="45720" rtlCol="0" anchor="t">
            <a:normAutofit/>
          </a:bodyPr>
          <a:lstStyle/>
          <a:p>
            <a:r>
              <a:rPr lang="en-US">
                <a:ea typeface="+mn-lt"/>
                <a:cs typeface="+mn-lt"/>
              </a:rPr>
              <a:t>Our design will function by spinning the motor that it is connected to in proportion of the input throttle.</a:t>
            </a:r>
          </a:p>
          <a:p>
            <a:r>
              <a:rPr lang="en-US">
                <a:ea typeface="+mn-lt"/>
                <a:cs typeface="+mn-lt"/>
              </a:rPr>
              <a:t>User input is received via either CAN bus communication or GPIO, which is configurable in the device settings.</a:t>
            </a:r>
          </a:p>
          <a:p>
            <a:r>
              <a:rPr lang="en-US">
                <a:ea typeface="+mn-lt"/>
                <a:cs typeface="+mn-lt"/>
              </a:rPr>
              <a:t>The device will also operate based on feedback from the HALL sensor, which will provide information on the motor, such as its current speed. This will be used in order to more accurately drive the motor and for cruise control.</a:t>
            </a:r>
          </a:p>
        </p:txBody>
      </p:sp>
      <p:pic>
        <p:nvPicPr>
          <p:cNvPr id="6" name="Picture 5" descr="A black motor with wires&#10;&#10;Description automatically generated">
            <a:extLst>
              <a:ext uri="{FF2B5EF4-FFF2-40B4-BE49-F238E27FC236}">
                <a16:creationId xmlns:a16="http://schemas.microsoft.com/office/drawing/2014/main" id="{9AF7417F-46E3-7543-A9FC-7EAE5C9EBB34}"/>
              </a:ext>
            </a:extLst>
          </p:cNvPr>
          <p:cNvPicPr>
            <a:picLocks noChangeAspect="1"/>
          </p:cNvPicPr>
          <p:nvPr/>
        </p:nvPicPr>
        <p:blipFill>
          <a:blip r:embed="rId2"/>
          <a:stretch>
            <a:fillRect/>
          </a:stretch>
        </p:blipFill>
        <p:spPr>
          <a:xfrm>
            <a:off x="7584661" y="1030357"/>
            <a:ext cx="2743200" cy="2743200"/>
          </a:xfrm>
          <a:prstGeom prst="rect">
            <a:avLst/>
          </a:prstGeom>
        </p:spPr>
      </p:pic>
      <p:pic>
        <p:nvPicPr>
          <p:cNvPr id="7" name="Picture 6" descr="EVSPIN32G06Q1S1">
            <a:extLst>
              <a:ext uri="{FF2B5EF4-FFF2-40B4-BE49-F238E27FC236}">
                <a16:creationId xmlns:a16="http://schemas.microsoft.com/office/drawing/2014/main" id="{F6A8A18B-96E4-53CE-68CD-28EB6022D6F7}"/>
              </a:ext>
            </a:extLst>
          </p:cNvPr>
          <p:cNvPicPr>
            <a:picLocks noChangeAspect="1"/>
          </p:cNvPicPr>
          <p:nvPr/>
        </p:nvPicPr>
        <p:blipFill>
          <a:blip r:embed="rId3"/>
          <a:stretch>
            <a:fillRect/>
          </a:stretch>
        </p:blipFill>
        <p:spPr>
          <a:xfrm>
            <a:off x="7584661" y="4001052"/>
            <a:ext cx="2743200" cy="2743200"/>
          </a:xfrm>
          <a:prstGeom prst="rect">
            <a:avLst/>
          </a:prstGeom>
        </p:spPr>
      </p:pic>
    </p:spTree>
    <p:extLst>
      <p:ext uri="{BB962C8B-B14F-4D97-AF65-F5344CB8AC3E}">
        <p14:creationId xmlns:p14="http://schemas.microsoft.com/office/powerpoint/2010/main" val="1529305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2603A-5B60-D89F-3C17-2730209E6BD6}"/>
              </a:ext>
            </a:extLst>
          </p:cNvPr>
          <p:cNvSpPr>
            <a:spLocks noGrp="1"/>
          </p:cNvSpPr>
          <p:nvPr>
            <p:ph type="title"/>
          </p:nvPr>
        </p:nvSpPr>
        <p:spPr/>
        <p:txBody>
          <a:bodyPr/>
          <a:lstStyle/>
          <a:p>
            <a:r>
              <a:rPr lang="en-US">
                <a:ea typeface="+mj-lt"/>
                <a:cs typeface="+mj-lt"/>
              </a:rPr>
              <a:t>Technical</a:t>
            </a:r>
            <a:endParaRPr lang="en-US"/>
          </a:p>
        </p:txBody>
      </p:sp>
      <p:sp>
        <p:nvSpPr>
          <p:cNvPr id="3" name="Content Placeholder 2">
            <a:extLst>
              <a:ext uri="{FF2B5EF4-FFF2-40B4-BE49-F238E27FC236}">
                <a16:creationId xmlns:a16="http://schemas.microsoft.com/office/drawing/2014/main" id="{DFC5B805-5313-3658-A194-BE43B8292D3E}"/>
              </a:ext>
            </a:extLst>
          </p:cNvPr>
          <p:cNvSpPr>
            <a:spLocks noGrp="1"/>
          </p:cNvSpPr>
          <p:nvPr>
            <p:ph idx="1"/>
          </p:nvPr>
        </p:nvSpPr>
        <p:spPr>
          <a:xfrm>
            <a:off x="1261872" y="1828800"/>
            <a:ext cx="5128260" cy="4351337"/>
          </a:xfrm>
        </p:spPr>
        <p:txBody>
          <a:bodyPr vert="horz" lIns="91440" tIns="45720" rIns="91440" bIns="45720" rtlCol="0" anchor="t">
            <a:normAutofit/>
          </a:bodyPr>
          <a:lstStyle/>
          <a:p>
            <a:pPr marL="285750" indent="-285750"/>
            <a:r>
              <a:rPr lang="en-US" dirty="0">
                <a:ea typeface="+mn-lt"/>
                <a:cs typeface="+mn-lt"/>
              </a:rPr>
              <a:t>Internal complexity: design advanced circuitry, motor control, and CAN bus. </a:t>
            </a:r>
          </a:p>
          <a:p>
            <a:pPr lvl="1"/>
            <a:r>
              <a:rPr lang="en-US" dirty="0">
                <a:ea typeface="+mn-lt"/>
                <a:cs typeface="+mn-lt"/>
              </a:rPr>
              <a:t>These allow for high power, precise motor control, and configuration flexibility.</a:t>
            </a:r>
          </a:p>
          <a:p>
            <a:pPr lvl="1"/>
            <a:r>
              <a:rPr lang="en-US" dirty="0"/>
              <a:t>Advanced Motor control theory including feedback control loops, phasor transforms and integrated protections.</a:t>
            </a:r>
          </a:p>
          <a:p>
            <a:pPr marL="285750" indent="-285750"/>
            <a:r>
              <a:rPr lang="en-US" dirty="0">
                <a:ea typeface="+mn-lt"/>
                <a:cs typeface="+mn-lt"/>
              </a:rPr>
              <a:t>External complexity: user-friendly, straight-forward configuration options. Meeting industry standard specifications</a:t>
            </a:r>
          </a:p>
          <a:p>
            <a:pPr marL="285750" indent="-285750"/>
            <a:r>
              <a:rPr lang="en-US" dirty="0">
                <a:ea typeface="+mn-lt"/>
                <a:cs typeface="+mn-lt"/>
              </a:rPr>
              <a:t>Multiple hardware design iterations and software revisions are expected with the gained knowledge per attempt.</a:t>
            </a:r>
          </a:p>
          <a:p>
            <a:pPr marL="285750" indent="-285750"/>
            <a:endParaRPr lang="en-US" dirty="0">
              <a:ea typeface="+mn-lt"/>
              <a:cs typeface="+mn-lt"/>
            </a:endParaRPr>
          </a:p>
        </p:txBody>
      </p:sp>
      <p:pic>
        <p:nvPicPr>
          <p:cNvPr id="4" name="Picture 3" descr="A diagram of a machine control system&#10;&#10;Description automatically generated">
            <a:extLst>
              <a:ext uri="{FF2B5EF4-FFF2-40B4-BE49-F238E27FC236}">
                <a16:creationId xmlns:a16="http://schemas.microsoft.com/office/drawing/2014/main" id="{8E0AC63E-648F-06CF-761D-8FC6E5B117FF}"/>
              </a:ext>
            </a:extLst>
          </p:cNvPr>
          <p:cNvPicPr>
            <a:picLocks noChangeAspect="1"/>
          </p:cNvPicPr>
          <p:nvPr/>
        </p:nvPicPr>
        <p:blipFill>
          <a:blip r:embed="rId2"/>
          <a:stretch>
            <a:fillRect/>
          </a:stretch>
        </p:blipFill>
        <p:spPr>
          <a:xfrm>
            <a:off x="6390341" y="3052016"/>
            <a:ext cx="4521200" cy="3615205"/>
          </a:xfrm>
          <a:prstGeom prst="rect">
            <a:avLst/>
          </a:prstGeom>
        </p:spPr>
      </p:pic>
      <p:pic>
        <p:nvPicPr>
          <p:cNvPr id="5" name="Picture 4" descr="A diagram of a circuit board&#10;&#10;Description automatically generated">
            <a:extLst>
              <a:ext uri="{FF2B5EF4-FFF2-40B4-BE49-F238E27FC236}">
                <a16:creationId xmlns:a16="http://schemas.microsoft.com/office/drawing/2014/main" id="{2ACD4E64-1E0A-D6D3-85F6-5FC01E5EAE33}"/>
              </a:ext>
            </a:extLst>
          </p:cNvPr>
          <p:cNvPicPr>
            <a:picLocks noChangeAspect="1"/>
          </p:cNvPicPr>
          <p:nvPr/>
        </p:nvPicPr>
        <p:blipFill>
          <a:blip r:embed="rId3"/>
          <a:stretch>
            <a:fillRect/>
          </a:stretch>
        </p:blipFill>
        <p:spPr>
          <a:xfrm>
            <a:off x="6200775" y="870585"/>
            <a:ext cx="4905375" cy="1916430"/>
          </a:xfrm>
          <a:prstGeom prst="rect">
            <a:avLst/>
          </a:prstGeom>
        </p:spPr>
      </p:pic>
    </p:spTree>
    <p:extLst>
      <p:ext uri="{BB962C8B-B14F-4D97-AF65-F5344CB8AC3E}">
        <p14:creationId xmlns:p14="http://schemas.microsoft.com/office/powerpoint/2010/main" val="934638059"/>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737</Words>
  <Application>Microsoft Office PowerPoint</Application>
  <PresentationFormat>Widescreen</PresentationFormat>
  <Paragraphs>77</Paragraphs>
  <Slides>10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Century Schoolbook</vt:lpstr>
      <vt:lpstr>Roboto</vt:lpstr>
      <vt:lpstr>Wingdings 2</vt:lpstr>
      <vt:lpstr>View</vt:lpstr>
      <vt:lpstr>Contextualization and Design Lightning Talk</vt:lpstr>
      <vt:lpstr>Project Background</vt:lpstr>
      <vt:lpstr>Project Overview</vt:lpstr>
      <vt:lpstr>Artifacts – Journey Maps</vt:lpstr>
      <vt:lpstr>Artifacts – Pros &amp; Cons</vt:lpstr>
      <vt:lpstr>Human</vt:lpstr>
      <vt:lpstr>Economic</vt:lpstr>
      <vt:lpstr>Functionality</vt:lpstr>
      <vt:lpstr>Technical</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11</cp:revision>
  <dcterms:created xsi:type="dcterms:W3CDTF">2012-08-24T00:53:15Z</dcterms:created>
  <dcterms:modified xsi:type="dcterms:W3CDTF">2024-11-07T20:25:16Z</dcterms:modified>
</cp:coreProperties>
</file>